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75" r:id="rId3"/>
    <p:sldId id="271" r:id="rId4"/>
    <p:sldId id="257" r:id="rId5"/>
    <p:sldId id="258" r:id="rId6"/>
    <p:sldId id="259" r:id="rId7"/>
    <p:sldId id="260" r:id="rId8"/>
    <p:sldId id="261" r:id="rId9"/>
    <p:sldId id="276" r:id="rId10"/>
    <p:sldId id="262" r:id="rId11"/>
    <p:sldId id="263" r:id="rId12"/>
    <p:sldId id="274" r:id="rId13"/>
    <p:sldId id="265" r:id="rId14"/>
    <p:sldId id="267" r:id="rId15"/>
    <p:sldId id="268" r:id="rId16"/>
    <p:sldId id="269"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C0E733-3C88-4148-8C71-352505F23BD3}" type="datetimeFigureOut">
              <a:rPr lang="fr-FR" smtClean="0"/>
              <a:pPr/>
              <a:t>11/08/2020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D5B35D-AB35-4960-86D0-157BAF241E8A}" type="slidenum">
              <a:rPr lang="fr-FR" smtClean="0"/>
              <a:pPr/>
              <a:t>‹#›</a:t>
            </a:fld>
            <a:endParaRPr lang="fr-FR"/>
          </a:p>
        </p:txBody>
      </p:sp>
    </p:spTree>
    <p:extLst>
      <p:ext uri="{BB962C8B-B14F-4D97-AF65-F5344CB8AC3E}">
        <p14:creationId xmlns:p14="http://schemas.microsoft.com/office/powerpoint/2010/main" val="2301450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FD5B35D-AB35-4960-86D0-157BAF241E8A}"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38575DF7-CDFB-443B-B4EE-01AB0CB592BD}" type="datetimeFigureOut">
              <a:rPr lang="en-US" smtClean="0"/>
              <a:pPr/>
              <a:t>8/11/2020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0630C359-54BA-4D28-86D9-F4300A13A09D}"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575DF7-CDFB-443B-B4EE-01AB0CB592BD}" type="datetimeFigureOut">
              <a:rPr lang="en-US" smtClean="0"/>
              <a:pPr/>
              <a:t>8/11/2020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30C359-54BA-4D28-86D9-F4300A13A09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575DF7-CDFB-443B-B4EE-01AB0CB592BD}" type="datetimeFigureOut">
              <a:rPr lang="en-US" smtClean="0"/>
              <a:pPr/>
              <a:t>8/11/2020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30C359-54BA-4D28-86D9-F4300A13A09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575DF7-CDFB-443B-B4EE-01AB0CB592BD}" type="datetimeFigureOut">
              <a:rPr lang="en-US" smtClean="0"/>
              <a:pPr/>
              <a:t>8/11/2020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30C359-54BA-4D28-86D9-F4300A13A09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8575DF7-CDFB-443B-B4EE-01AB0CB592BD}" type="datetimeFigureOut">
              <a:rPr lang="en-US" smtClean="0"/>
              <a:pPr/>
              <a:t>8/11/2020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30C359-54BA-4D28-86D9-F4300A13A09D}"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8575DF7-CDFB-443B-B4EE-01AB0CB592BD}" type="datetimeFigureOut">
              <a:rPr lang="en-US" smtClean="0"/>
              <a:pPr/>
              <a:t>8/11/2020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30C359-54BA-4D28-86D9-F4300A13A09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8575DF7-CDFB-443B-B4EE-01AB0CB592BD}" type="datetimeFigureOut">
              <a:rPr lang="en-US" smtClean="0"/>
              <a:pPr/>
              <a:t>8/11/2020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630C359-54BA-4D28-86D9-F4300A13A09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38575DF7-CDFB-443B-B4EE-01AB0CB592BD}" type="datetimeFigureOut">
              <a:rPr lang="en-US" smtClean="0"/>
              <a:pPr/>
              <a:t>8/11/2020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630C359-54BA-4D28-86D9-F4300A13A09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575DF7-CDFB-443B-B4EE-01AB0CB592BD}" type="datetimeFigureOut">
              <a:rPr lang="en-US" smtClean="0"/>
              <a:pPr/>
              <a:t>8/11/2020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630C359-54BA-4D28-86D9-F4300A13A09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8575DF7-CDFB-443B-B4EE-01AB0CB592BD}" type="datetimeFigureOut">
              <a:rPr lang="en-US" smtClean="0"/>
              <a:pPr/>
              <a:t>8/11/2020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30C359-54BA-4D28-86D9-F4300A13A09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8575DF7-CDFB-443B-B4EE-01AB0CB592BD}" type="datetimeFigureOut">
              <a:rPr lang="en-US" smtClean="0"/>
              <a:pPr/>
              <a:t>8/11/2020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0630C359-54BA-4D28-86D9-F4300A13A09D}"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68387" y="2590800"/>
            <a:ext cx="6626225"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8575DF7-CDFB-443B-B4EE-01AB0CB592BD}" type="datetimeFigureOut">
              <a:rPr lang="en-US" smtClean="0"/>
              <a:pPr/>
              <a:t>8/11/2020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630C359-54BA-4D28-86D9-F4300A13A09D}"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abs-sms.net/" TargetMode="External"/><Relationship Id="rId2" Type="http://schemas.openxmlformats.org/officeDocument/2006/relationships/hyperlink" Target="mailto:contact@abssolutions101.net" TargetMode="External"/><Relationship Id="rId1" Type="http://schemas.openxmlformats.org/officeDocument/2006/relationships/slideLayout" Target="../slideLayouts/slideLayout2.xml"/><Relationship Id="rId4" Type="http://schemas.openxmlformats.org/officeDocument/2006/relationships/hyperlink" Target="http://www.abssolutions101.net/"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981200"/>
            <a:ext cx="7772400" cy="1600200"/>
          </a:xfrm>
        </p:spPr>
        <p:txBody>
          <a:bodyPr>
            <a:normAutofit fontScale="90000"/>
          </a:bodyPr>
          <a:lstStyle/>
          <a:p>
            <a:pPr algn="ctr"/>
            <a:r>
              <a:rPr lang="fr-FR" b="0" i="0" dirty="0" smtClean="0"/>
              <a:t>PROPOSITION DE CONCEPTION DE L'APPLICATION </a:t>
            </a:r>
            <a:r>
              <a:rPr lang="fr-FR" b="0" i="0" dirty="0" smtClean="0"/>
              <a:t>LOGICIELLE</a:t>
            </a:r>
            <a:br>
              <a:rPr lang="fr-FR" b="0" i="0" dirty="0" smtClean="0"/>
            </a:br>
            <a:r>
              <a:rPr lang="fr-FR" sz="4000" b="1" i="0" dirty="0" smtClean="0">
                <a:solidFill>
                  <a:srgbClr val="D3F7F8"/>
                </a:solidFill>
              </a:rPr>
              <a:t>ABS-SMS</a:t>
            </a:r>
            <a:r>
              <a:rPr lang="en" sz="4000" dirty="0" smtClean="0"/>
              <a:t/>
            </a:r>
            <a:br>
              <a:rPr lang="en" sz="4000" dirty="0" smtClean="0"/>
            </a:br>
            <a:endParaRPr lang="en" sz="4000" dirty="0" smtClean="0"/>
          </a:p>
        </p:txBody>
      </p:sp>
      <p:sp>
        <p:nvSpPr>
          <p:cNvPr id="3" name="Subtitle 2"/>
          <p:cNvSpPr>
            <a:spLocks noGrp="1"/>
          </p:cNvSpPr>
          <p:nvPr>
            <p:ph type="subTitle" idx="1"/>
          </p:nvPr>
        </p:nvSpPr>
        <p:spPr>
          <a:xfrm>
            <a:off x="1066800" y="4953000"/>
            <a:ext cx="6400800" cy="1752600"/>
          </a:xfrm>
        </p:spPr>
        <p:txBody>
          <a:bodyPr/>
          <a:lstStyle/>
          <a:p>
            <a:pPr algn="ctr"/>
            <a:r>
              <a:rPr lang="fr-FR" sz="2600" b="0" i="0" dirty="0" smtClean="0">
                <a:solidFill>
                  <a:srgbClr val="FFFFFF"/>
                </a:solidFill>
              </a:rPr>
              <a:t>PAR </a:t>
            </a:r>
          </a:p>
          <a:p>
            <a:pPr algn="ctr"/>
            <a:r>
              <a:rPr lang="fr-FR" sz="2600" b="0" i="0" dirty="0" smtClean="0">
                <a:solidFill>
                  <a:srgbClr val="FFFFFF"/>
                </a:solidFill>
              </a:rPr>
              <a:t>ABS SOLUTIONS INC.</a:t>
            </a:r>
          </a:p>
        </p:txBody>
      </p:sp>
    </p:spTree>
    <p:extLst>
      <p:ext uri="{BB962C8B-B14F-4D97-AF65-F5344CB8AC3E}">
        <p14:creationId xmlns:p14="http://schemas.microsoft.com/office/powerpoint/2010/main" val="3183404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914400"/>
          </a:xfrm>
        </p:spPr>
        <p:txBody>
          <a:bodyPr/>
          <a:lstStyle/>
          <a:p>
            <a:pPr algn="ctr"/>
            <a:r>
              <a:rPr lang="fr-FR" sz="5000" b="0" i="0" dirty="0" smtClean="0">
                <a:solidFill>
                  <a:srgbClr val="7030A0"/>
                </a:solidFill>
              </a:rPr>
              <a:t>Description du programme</a:t>
            </a:r>
          </a:p>
        </p:txBody>
      </p:sp>
      <p:sp>
        <p:nvSpPr>
          <p:cNvPr id="3" name="Content Placeholder 2"/>
          <p:cNvSpPr>
            <a:spLocks noGrp="1"/>
          </p:cNvSpPr>
          <p:nvPr>
            <p:ph idx="1"/>
          </p:nvPr>
        </p:nvSpPr>
        <p:spPr>
          <a:xfrm>
            <a:off x="457200" y="1295400"/>
            <a:ext cx="8229600" cy="5029200"/>
          </a:xfrm>
        </p:spPr>
        <p:txBody>
          <a:bodyPr>
            <a:normAutofit fontScale="77500" lnSpcReduction="20000"/>
          </a:bodyPr>
          <a:lstStyle/>
          <a:p>
            <a:pPr algn="just"/>
            <a:r>
              <a:rPr lang="fr-FR" sz="2600" b="0" i="0" dirty="0" smtClean="0">
                <a:solidFill>
                  <a:srgbClr val="000000"/>
                </a:solidFill>
              </a:rPr>
              <a:t>Le but du programme est de concevoir un site Web ou plateforme unique dans lequel chaque activité de l'apprenant est suivie dès son arrivée à l'école jusqu'à son retour à la maison.</a:t>
            </a:r>
          </a:p>
          <a:p>
            <a:pPr marL="0" indent="0" algn="just">
              <a:buNone/>
            </a:pPr>
            <a:endParaRPr lang="en-US" dirty="0" smtClean="0"/>
          </a:p>
          <a:p>
            <a:pPr algn="just"/>
            <a:r>
              <a:rPr lang="fr-FR" sz="2600" b="0" i="0" dirty="0" smtClean="0">
                <a:solidFill>
                  <a:srgbClr val="000000"/>
                </a:solidFill>
              </a:rPr>
              <a:t> La plateforme assure également la traçabilité des présences et absences de l'élève et transmet cette information par message ou autre média aux parents et tuteurs. </a:t>
            </a:r>
          </a:p>
          <a:p>
            <a:pPr marL="0" indent="0" algn="just">
              <a:buNone/>
            </a:pPr>
            <a:endParaRPr lang="en-US" dirty="0" smtClean="0"/>
          </a:p>
          <a:p>
            <a:pPr algn="just"/>
            <a:r>
              <a:rPr lang="fr-FR" sz="2600" b="0" i="0" dirty="0" smtClean="0">
                <a:solidFill>
                  <a:srgbClr val="000000"/>
                </a:solidFill>
              </a:rPr>
              <a:t>En plus, le système permet un suivi quotidien du rendement scolaire et de participation de l'élève, donnant ainsi la possibilité aux parents d'être informés et de suivre leur enfant, nul n'étant besoin de préciser que la réussite scolaire passe forcément par l’engagement des enseignants et des parents.</a:t>
            </a:r>
          </a:p>
          <a:p>
            <a:pPr algn="just"/>
            <a:r>
              <a:rPr lang="fr-FR" sz="2600" b="0" i="0" dirty="0" smtClean="0">
                <a:solidFill>
                  <a:srgbClr val="000000"/>
                </a:solidFill>
              </a:rPr>
              <a:t>Le système génère également une identification unique pour chaque élève dont le profil être accessible à la fois à l'administration de l'école et aux parents leur permettant ainsi d'avoir des informations actuelles telles que le statut, les frais de scolarité, les notes, les absences, la classe, les enseignants, etc.</a:t>
            </a:r>
          </a:p>
          <a:p>
            <a:pPr marL="0" indent="0" algn="just">
              <a:buNone/>
            </a:pPr>
            <a:endParaRPr lang="en-US" dirty="0" smtClean="0"/>
          </a:p>
          <a:p>
            <a:pPr algn="just"/>
            <a:endParaRPr lang="en-US" dirty="0" smtClean="0"/>
          </a:p>
          <a:p>
            <a:endParaRPr lang="en-US" dirty="0"/>
          </a:p>
        </p:txBody>
      </p:sp>
    </p:spTree>
    <p:extLst>
      <p:ext uri="{BB962C8B-B14F-4D97-AF65-F5344CB8AC3E}">
        <p14:creationId xmlns:p14="http://schemas.microsoft.com/office/powerpoint/2010/main" val="426411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endParaRPr lang="en-US" dirty="0" smtClean="0"/>
          </a:p>
          <a:p>
            <a:endParaRPr lang="en-US" dirty="0" smtClean="0"/>
          </a:p>
          <a:p>
            <a:endParaRPr lang="en-US" dirty="0" smtClean="0"/>
          </a:p>
          <a:p>
            <a:r>
              <a:rPr lang="fr-FR" sz="2600" b="0" i="0" dirty="0" smtClean="0">
                <a:solidFill>
                  <a:srgbClr val="000000"/>
                </a:solidFill>
              </a:rPr>
              <a:t>L'un des atouts de la plateforme ABS-SMS est qu'elle est personnalisée de sorte à être facile à utiliser et efficace en temps. Ainsi, toutes les informations peuvent être documentées et consultées dans un laps de temps très court. Compte tenu du fait que cela peut constituer un fardeau supplémentaire au programme de l'enseignant, cet outil rationalise l'ensemble du processus; de l'administration au programme d'études, en passant par l'évaluation, le suivi et le feedback.</a:t>
            </a:r>
          </a:p>
          <a:p>
            <a:pPr marL="0" indent="0">
              <a:buNone/>
            </a:pPr>
            <a:endParaRPr lang="en-US" dirty="0" smtClean="0"/>
          </a:p>
          <a:p>
            <a:r>
              <a:rPr lang="fr-FR" sz="2600" b="1" i="0" dirty="0" smtClean="0">
                <a:solidFill>
                  <a:srgbClr val="000000"/>
                </a:solidFill>
              </a:rPr>
              <a:t>Toujours au chapitre des avantages, le système ABS-SMS permet de documenter des éléments tels que</a:t>
            </a:r>
            <a:r>
              <a:rPr lang="fr-FR" sz="2600" b="0" i="0" dirty="0" smtClean="0">
                <a:solidFill>
                  <a:srgbClr val="000000"/>
                </a:solidFill>
              </a:rPr>
              <a:t>:</a:t>
            </a:r>
          </a:p>
          <a:p>
            <a:r>
              <a:rPr lang="fr-FR" sz="2600" b="0" i="0" dirty="0" smtClean="0">
                <a:solidFill>
                  <a:srgbClr val="000000"/>
                </a:solidFill>
              </a:rPr>
              <a:t>le calendrier scolaire(reprise et clôture, vacances et autres dates d'événements importants).</a:t>
            </a:r>
          </a:p>
          <a:p>
            <a:r>
              <a:rPr lang="fr-FR" sz="2600" b="0" i="0" dirty="0" smtClean="0">
                <a:solidFill>
                  <a:srgbClr val="000000"/>
                </a:solidFill>
              </a:rPr>
              <a:t>les résultats des évaluations et examens des apprenants.</a:t>
            </a:r>
          </a:p>
          <a:p>
            <a:r>
              <a:rPr lang="fr-FR" sz="2600" b="0" i="0" dirty="0" smtClean="0">
                <a:solidFill>
                  <a:srgbClr val="000000"/>
                </a:solidFill>
              </a:rPr>
              <a:t>la santé et/ou l'hygiène des élèves.</a:t>
            </a:r>
          </a:p>
          <a:p>
            <a:r>
              <a:rPr lang="fr-FR" sz="2600" b="0" i="0" dirty="0" smtClean="0">
                <a:solidFill>
                  <a:srgbClr val="000000"/>
                </a:solidFill>
              </a:rPr>
              <a:t>le bulletin scolaire.</a:t>
            </a:r>
          </a:p>
          <a:p>
            <a:r>
              <a:rPr lang="fr-FR" sz="2600" b="0" i="0" dirty="0" smtClean="0">
                <a:solidFill>
                  <a:srgbClr val="000000"/>
                </a:solidFill>
              </a:rPr>
              <a:t>les remarques ou préoccupations des parents et/ou tuteurs.</a:t>
            </a:r>
          </a:p>
          <a:p>
            <a:endParaRPr lang="en-US" dirty="0" smtClean="0"/>
          </a:p>
          <a:p>
            <a:pPr marL="0" indent="0">
              <a:buNone/>
            </a:pPr>
            <a:endParaRPr lang="en-US" dirty="0" smtClean="0"/>
          </a:p>
          <a:p>
            <a:pPr marL="0" indent="0" algn="ctr">
              <a:buNone/>
            </a:pP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911729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C9173C-EA0E-4B99-91ED-D3C8E53D0735}"/>
              </a:ext>
            </a:extLst>
          </p:cNvPr>
          <p:cNvSpPr>
            <a:spLocks noGrp="1"/>
          </p:cNvSpPr>
          <p:nvPr>
            <p:ph type="title"/>
          </p:nvPr>
        </p:nvSpPr>
        <p:spPr>
          <a:xfrm>
            <a:off x="457200" y="704088"/>
            <a:ext cx="8229600" cy="1143000"/>
          </a:xfrm>
        </p:spPr>
        <p:txBody>
          <a:bodyPr>
            <a:normAutofit fontScale="90000"/>
          </a:bodyPr>
          <a:lstStyle/>
          <a:p>
            <a:r>
              <a:rPr lang="fr-FR" sz="5000" b="0" i="0" dirty="0" smtClean="0">
                <a:solidFill>
                  <a:srgbClr val="04617B"/>
                </a:solidFill>
              </a:rPr>
              <a:t>la triptyque santé-hygiène-salubrité</a:t>
            </a:r>
          </a:p>
        </p:txBody>
      </p:sp>
      <p:sp>
        <p:nvSpPr>
          <p:cNvPr id="3" name="Content Placeholder 2">
            <a:extLst>
              <a:ext uri="{FF2B5EF4-FFF2-40B4-BE49-F238E27FC236}">
                <a16:creationId xmlns="" xmlns:a16="http://schemas.microsoft.com/office/drawing/2014/main" id="{916B4770-7AE8-40E2-8601-E95C57E3894B}"/>
              </a:ext>
            </a:extLst>
          </p:cNvPr>
          <p:cNvSpPr>
            <a:spLocks noGrp="1"/>
          </p:cNvSpPr>
          <p:nvPr>
            <p:ph idx="1"/>
          </p:nvPr>
        </p:nvSpPr>
        <p:spPr/>
        <p:txBody>
          <a:bodyPr>
            <a:normAutofit fontScale="92500" lnSpcReduction="10000"/>
          </a:bodyPr>
          <a:lstStyle/>
          <a:p>
            <a:r>
              <a:rPr lang="fr-FR" sz="2600" b="0" i="0" dirty="0" smtClean="0">
                <a:solidFill>
                  <a:srgbClr val="000000"/>
                </a:solidFill>
              </a:rPr>
              <a:t>Suite à la </a:t>
            </a:r>
            <a:r>
              <a:rPr lang="fr-FR" sz="2600" b="0" i="0" dirty="0" smtClean="0"/>
              <a:t>récente</a:t>
            </a:r>
            <a:r>
              <a:rPr lang="fr-FR" sz="2600" b="0" i="0" dirty="0" smtClean="0">
                <a:solidFill>
                  <a:srgbClr val="000000"/>
                </a:solidFill>
              </a:rPr>
              <a:t> pandémie du Covid-19, il ne fait aucun doute que </a:t>
            </a:r>
            <a:r>
              <a:rPr lang="fr-FR" sz="2600" b="0" i="0" dirty="0" smtClean="0"/>
              <a:t>l'être</a:t>
            </a:r>
            <a:r>
              <a:rPr lang="fr-FR" sz="2600" b="0" i="0" strike="sngStrike" dirty="0" smtClean="0">
                <a:solidFill>
                  <a:srgbClr val="00B050"/>
                </a:solidFill>
              </a:rPr>
              <a:t> </a:t>
            </a:r>
            <a:r>
              <a:rPr lang="fr-FR" sz="2600" b="0" i="0" dirty="0" smtClean="0">
                <a:solidFill>
                  <a:srgbClr val="000000"/>
                </a:solidFill>
              </a:rPr>
              <a:t>humain </a:t>
            </a:r>
            <a:r>
              <a:rPr lang="fr-FR" sz="2600" b="0" i="0" dirty="0" smtClean="0"/>
              <a:t>est désormais  appelé  </a:t>
            </a:r>
            <a:r>
              <a:rPr lang="fr-FR" sz="2600" b="0" i="0" dirty="0" smtClean="0">
                <a:solidFill>
                  <a:srgbClr val="000000"/>
                </a:solidFill>
              </a:rPr>
              <a:t>à améliorer ses habitudes sur le plan de l’hygiène personnelle afin de maintenir un environnement propre et propice à la santé. L'inclusion de cet aspect de santé-hygiène-salubrité dans notre programme est d'autant plus nécessaire vu que les établissements scolaires et les élèves sont exposés aux problèmes y relatifs. Tous les problèmes de santé devraient faire l'objet de documentation et de communication.</a:t>
            </a:r>
          </a:p>
          <a:p>
            <a:r>
              <a:rPr lang="fr-FR" sz="2600" b="0" i="0" dirty="0" smtClean="0">
                <a:solidFill>
                  <a:srgbClr val="000000"/>
                </a:solidFill>
              </a:rPr>
              <a:t>Le système ABS-SMS fournit un rapport sur la santé des élèves conformément aux normes de l’établissement et de l’OMS.</a:t>
            </a:r>
          </a:p>
        </p:txBody>
      </p:sp>
    </p:spTree>
    <p:extLst>
      <p:ext uri="{BB962C8B-B14F-4D97-AF65-F5344CB8AC3E}">
        <p14:creationId xmlns:p14="http://schemas.microsoft.com/office/powerpoint/2010/main" val="3329954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ctr"/>
            <a:r>
              <a:rPr lang="fr-FR" sz="5000" b="0" i="0" dirty="0" smtClean="0">
                <a:solidFill>
                  <a:srgbClr val="7030A0"/>
                </a:solidFill>
              </a:rPr>
              <a:t>Cible principale</a:t>
            </a:r>
          </a:p>
        </p:txBody>
      </p:sp>
      <p:sp>
        <p:nvSpPr>
          <p:cNvPr id="3" name="Content Placeholder 2"/>
          <p:cNvSpPr>
            <a:spLocks noGrp="1"/>
          </p:cNvSpPr>
          <p:nvPr>
            <p:ph idx="1"/>
          </p:nvPr>
        </p:nvSpPr>
        <p:spPr>
          <a:xfrm>
            <a:off x="457200" y="838200"/>
            <a:ext cx="8229600" cy="5486400"/>
          </a:xfrm>
        </p:spPr>
        <p:txBody>
          <a:bodyPr>
            <a:normAutofit fontScale="77500" lnSpcReduction="20000"/>
          </a:bodyPr>
          <a:lstStyle/>
          <a:p>
            <a:pPr algn="just"/>
            <a:r>
              <a:rPr lang="fr-FR" sz="2600" b="0" i="0" dirty="0" smtClean="0">
                <a:solidFill>
                  <a:srgbClr val="000000"/>
                </a:solidFill>
              </a:rPr>
              <a:t>Ce programme a pour cible les élèves de la maternelle, du primaire et du secondaire. </a:t>
            </a:r>
          </a:p>
          <a:p>
            <a:pPr marL="0" indent="0" algn="just">
              <a:buNone/>
            </a:pPr>
            <a:endParaRPr lang="en-US" dirty="0" smtClean="0"/>
          </a:p>
          <a:p>
            <a:pPr algn="just"/>
            <a:r>
              <a:rPr lang="fr-FR" sz="2600" b="0" i="0" dirty="0" smtClean="0">
                <a:solidFill>
                  <a:srgbClr val="000000"/>
                </a:solidFill>
              </a:rPr>
              <a:t>Nous avons la ferme conviction que si le programme est bien mis en œuvre dans la vie scolaire des élèves de la tranche d'âge susmentionnée, ces derniers auront acquis une solide base de formation et de culture préalablement à leur accession au niveau secondaire où des défis encore plus importants les attendent.</a:t>
            </a:r>
          </a:p>
          <a:p>
            <a:pPr marL="0" indent="0" algn="just">
              <a:buNone/>
            </a:pPr>
            <a:endParaRPr lang="en-US" dirty="0" smtClean="0"/>
          </a:p>
          <a:p>
            <a:pPr algn="just"/>
            <a:r>
              <a:rPr lang="fr-FR" sz="2600" b="0" i="0" dirty="0" smtClean="0">
                <a:solidFill>
                  <a:srgbClr val="000000"/>
                </a:solidFill>
              </a:rPr>
              <a:t>Bref, le but recherché par le programme est la réduction des taux d'égarement des enfants des niveaux pré-secondaire et supérieur. Lorsque les élèves sont étroitement suivis dès l’école primaire par les parents et les enseignants, ils ont non seulement un meilleur rendement mais acquièrent en même temps de bonnes habitudes respectueuses de l’environnement.</a:t>
            </a:r>
          </a:p>
          <a:p>
            <a:pPr algn="just"/>
            <a:endParaRPr lang="en-US" dirty="0" smtClean="0"/>
          </a:p>
          <a:p>
            <a:pPr algn="just"/>
            <a:r>
              <a:rPr lang="fr-FR" sz="2600" b="0" i="0" dirty="0" smtClean="0">
                <a:solidFill>
                  <a:srgbClr val="000000"/>
                </a:solidFill>
              </a:rPr>
              <a:t>Ce programme assure un feedback et des suggestions, toutes choses susceptibles de faciliter le processus d'enseignement-apprentissage et d'aider les élèves dans leurs devoirs, dans la discipline, la correction des épreuves, les progrès enregistrés, etc. </a:t>
            </a:r>
          </a:p>
          <a:p>
            <a:pPr algn="just"/>
            <a:endParaRPr lang="en-US" dirty="0"/>
          </a:p>
        </p:txBody>
      </p:sp>
    </p:spTree>
    <p:extLst>
      <p:ext uri="{BB962C8B-B14F-4D97-AF65-F5344CB8AC3E}">
        <p14:creationId xmlns:p14="http://schemas.microsoft.com/office/powerpoint/2010/main" val="251860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a:bodyPr>
          <a:lstStyle/>
          <a:p>
            <a:pPr algn="ctr"/>
            <a:r>
              <a:rPr lang="fr-FR" sz="5000" b="0" i="0" dirty="0" smtClean="0">
                <a:solidFill>
                  <a:srgbClr val="7030A0"/>
                </a:solidFill>
              </a:rPr>
              <a:t>Les acteurs clés</a:t>
            </a:r>
          </a:p>
        </p:txBody>
      </p:sp>
      <p:sp>
        <p:nvSpPr>
          <p:cNvPr id="3" name="Content Placeholder 2"/>
          <p:cNvSpPr>
            <a:spLocks noGrp="1"/>
          </p:cNvSpPr>
          <p:nvPr>
            <p:ph idx="1"/>
          </p:nvPr>
        </p:nvSpPr>
        <p:spPr>
          <a:xfrm>
            <a:off x="457200" y="1066800"/>
            <a:ext cx="8229600" cy="2743200"/>
          </a:xfrm>
        </p:spPr>
        <p:txBody>
          <a:bodyPr>
            <a:normAutofit/>
          </a:bodyPr>
          <a:lstStyle/>
          <a:p>
            <a:pPr algn="just"/>
            <a:r>
              <a:rPr lang="fr-FR" sz="2600" b="0" i="0" dirty="0" smtClean="0">
                <a:solidFill>
                  <a:srgbClr val="000000"/>
                </a:solidFill>
              </a:rPr>
              <a:t>Les acteurs clés du programme sont les suivants :</a:t>
            </a:r>
          </a:p>
          <a:p>
            <a:pPr algn="just"/>
            <a:r>
              <a:rPr lang="fr-FR" sz="2600" b="0" i="0" dirty="0" smtClean="0">
                <a:solidFill>
                  <a:srgbClr val="000000"/>
                </a:solidFill>
              </a:rPr>
              <a:t>l'administration scolaire</a:t>
            </a:r>
          </a:p>
          <a:p>
            <a:pPr algn="just"/>
            <a:r>
              <a:rPr lang="fr-FR" sz="2600" b="0" i="0" dirty="0" smtClean="0">
                <a:solidFill>
                  <a:srgbClr val="000000"/>
                </a:solidFill>
              </a:rPr>
              <a:t>les enseignants</a:t>
            </a:r>
          </a:p>
          <a:p>
            <a:pPr algn="just"/>
            <a:r>
              <a:rPr lang="fr-FR" sz="2600" b="0" i="0" dirty="0" smtClean="0">
                <a:solidFill>
                  <a:srgbClr val="000000"/>
                </a:solidFill>
              </a:rPr>
              <a:t>les parents</a:t>
            </a:r>
          </a:p>
          <a:p>
            <a:pPr algn="just"/>
            <a:r>
              <a:rPr lang="fr-FR" sz="2600" b="0" i="0" dirty="0" smtClean="0">
                <a:solidFill>
                  <a:srgbClr val="000000"/>
                </a:solidFill>
              </a:rPr>
              <a:t>le personnel ABS</a:t>
            </a:r>
          </a:p>
        </p:txBody>
      </p:sp>
    </p:spTree>
    <p:extLst>
      <p:ext uri="{BB962C8B-B14F-4D97-AF65-F5344CB8AC3E}">
        <p14:creationId xmlns:p14="http://schemas.microsoft.com/office/powerpoint/2010/main" val="1275524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fontScale="90000"/>
          </a:bodyPr>
          <a:lstStyle/>
          <a:p>
            <a:pPr algn="ctr"/>
            <a:r>
              <a:rPr lang="fr-FR" sz="5000" b="0" i="0" dirty="0" smtClean="0">
                <a:solidFill>
                  <a:srgbClr val="7030A0"/>
                </a:solidFill>
              </a:rPr>
              <a:t>Mise en œuvre et fonctionnement</a:t>
            </a:r>
          </a:p>
        </p:txBody>
      </p:sp>
      <p:sp>
        <p:nvSpPr>
          <p:cNvPr id="3" name="Content Placeholder 2"/>
          <p:cNvSpPr>
            <a:spLocks noGrp="1"/>
          </p:cNvSpPr>
          <p:nvPr>
            <p:ph idx="1"/>
          </p:nvPr>
        </p:nvSpPr>
        <p:spPr>
          <a:xfrm>
            <a:off x="457200" y="1219200"/>
            <a:ext cx="8229600" cy="5105400"/>
          </a:xfrm>
        </p:spPr>
        <p:txBody>
          <a:bodyPr>
            <a:normAutofit lnSpcReduction="10000"/>
          </a:bodyPr>
          <a:lstStyle/>
          <a:p>
            <a:r>
              <a:rPr lang="fr-FR" sz="2600" b="0" i="0" dirty="0" smtClean="0">
                <a:solidFill>
                  <a:srgbClr val="000000"/>
                </a:solidFill>
              </a:rPr>
              <a:t>Pour la mise en œuvre, ABS Solutions, Inc. s'occupe des aspects nécessaires tels que l'intégration, la migration et l'installation pour le projet, y compris la formation du personnel (une fois) sans frais supplémentaires pour l'école. </a:t>
            </a:r>
          </a:p>
          <a:p>
            <a:r>
              <a:rPr lang="fr-FR" sz="2600" b="0" i="0" dirty="0" smtClean="0">
                <a:solidFill>
                  <a:srgbClr val="000000"/>
                </a:solidFill>
              </a:rPr>
              <a:t>Le personnel ABS-SMS reste disponible tout au long de l'année scolaire pour permettre aux utilisateurs de manier le programme et évaluer la valeur ajoutée à la qualité de l'éducation.</a:t>
            </a:r>
          </a:p>
          <a:p>
            <a:r>
              <a:rPr lang="fr-FR" sz="2600" b="0" i="0" dirty="0" smtClean="0">
                <a:solidFill>
                  <a:srgbClr val="000000"/>
                </a:solidFill>
              </a:rPr>
              <a:t>Il revient au client (l'école) de déterminer si le coût sera supporté par les élèves ou non car Abs solutions n'a pas de contact direct avec les parents ou élèves </a:t>
            </a:r>
            <a:r>
              <a:rPr lang="fr-FR" sz="2600" b="0" i="0" smtClean="0">
                <a:solidFill>
                  <a:srgbClr val="000000"/>
                </a:solidFill>
              </a:rPr>
              <a:t>relatif au coût </a:t>
            </a:r>
            <a:r>
              <a:rPr lang="fr-FR" sz="2600" b="0" i="0" dirty="0" smtClean="0">
                <a:solidFill>
                  <a:srgbClr val="000000"/>
                </a:solidFill>
              </a:rPr>
              <a:t>du produit.</a:t>
            </a:r>
          </a:p>
        </p:txBody>
      </p:sp>
    </p:spTree>
    <p:extLst>
      <p:ext uri="{BB962C8B-B14F-4D97-AF65-F5344CB8AC3E}">
        <p14:creationId xmlns:p14="http://schemas.microsoft.com/office/powerpoint/2010/main" val="1624089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normAutofit/>
          </a:bodyPr>
          <a:lstStyle/>
          <a:p>
            <a:pPr algn="ctr"/>
            <a:r>
              <a:rPr lang="fr-FR" sz="5000" b="0" i="0" dirty="0" smtClean="0">
                <a:solidFill>
                  <a:srgbClr val="7030A0"/>
                </a:solidFill>
              </a:rPr>
              <a:t>Conclusion</a:t>
            </a:r>
            <a:r>
              <a:rPr lang="fr-FR" sz="5000" b="0" i="0" dirty="0" smtClean="0">
                <a:solidFill>
                  <a:srgbClr val="04617B"/>
                </a:solidFill>
              </a:rPr>
              <a:t> </a:t>
            </a:r>
          </a:p>
        </p:txBody>
      </p:sp>
      <p:sp>
        <p:nvSpPr>
          <p:cNvPr id="3" name="Content Placeholder 2"/>
          <p:cNvSpPr>
            <a:spLocks noGrp="1"/>
          </p:cNvSpPr>
          <p:nvPr>
            <p:ph idx="1"/>
          </p:nvPr>
        </p:nvSpPr>
        <p:spPr>
          <a:xfrm>
            <a:off x="457200" y="1447800"/>
            <a:ext cx="8229600" cy="4876800"/>
          </a:xfrm>
        </p:spPr>
        <p:txBody>
          <a:bodyPr>
            <a:normAutofit fontScale="92500" lnSpcReduction="20000"/>
          </a:bodyPr>
          <a:lstStyle/>
          <a:p>
            <a:pPr marL="0" indent="0">
              <a:buNone/>
            </a:pPr>
            <a:endParaRPr lang="fr-FR" dirty="0"/>
          </a:p>
          <a:p>
            <a:pPr algn="just"/>
            <a:r>
              <a:rPr lang="fr-FR" sz="2600" b="0" i="0" dirty="0" smtClean="0">
                <a:solidFill>
                  <a:srgbClr val="000000"/>
                </a:solidFill>
              </a:rPr>
              <a:t>Comme mentionné plus haut, l'atout majeur de la plateforme ABS-SMS est qu'elle est personnalisée de sorte à être facile à utiliser et efficace en temps. Ainsi, toutes les informations peuvent être documentées et consultées dans un laps de temps très court. Compte tenu du fait que cela peut constituer un fardeau supplémentaire au programme de l'enseignant, cet outil rationalise l'ensemble du processus; de l'administration au programme d'études, en passant par l'évaluation, le suivi et le feedback.</a:t>
            </a:r>
          </a:p>
          <a:p>
            <a:pPr algn="just"/>
            <a:r>
              <a:rPr lang="fr-FR" sz="2600" b="0" i="0" dirty="0" smtClean="0">
                <a:solidFill>
                  <a:srgbClr val="000000"/>
                </a:solidFill>
              </a:rPr>
              <a:t>De plus, le programme vise l'atteinte des objectifs suivants :  amélioration de la qualité de l’éducation, acquisition de bonnes habitudes, contrôle de la vague de criminalité, amélioration la qualité de la santé et formation des dirigeants futurs.</a:t>
            </a:r>
          </a:p>
        </p:txBody>
      </p:sp>
    </p:spTree>
    <p:extLst>
      <p:ext uri="{BB962C8B-B14F-4D97-AF65-F5344CB8AC3E}">
        <p14:creationId xmlns:p14="http://schemas.microsoft.com/office/powerpoint/2010/main" val="3234722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7163881-D94A-4AA1-8861-269C441080CE}"/>
              </a:ext>
            </a:extLst>
          </p:cNvPr>
          <p:cNvSpPr>
            <a:spLocks noGrp="1"/>
          </p:cNvSpPr>
          <p:nvPr>
            <p:ph type="title"/>
          </p:nvPr>
        </p:nvSpPr>
        <p:spPr>
          <a:xfrm>
            <a:off x="457200" y="685800"/>
            <a:ext cx="8229600" cy="1143000"/>
          </a:xfrm>
        </p:spPr>
        <p:txBody>
          <a:bodyPr/>
          <a:lstStyle/>
          <a:p>
            <a:r>
              <a:rPr lang="fr-FR" sz="5000" b="0" i="0" dirty="0" smtClean="0">
                <a:solidFill>
                  <a:srgbClr val="04617B"/>
                </a:solidFill>
              </a:rPr>
              <a:t>Contact </a:t>
            </a:r>
          </a:p>
        </p:txBody>
      </p:sp>
      <p:sp>
        <p:nvSpPr>
          <p:cNvPr id="3" name="Content Placeholder 2">
            <a:extLst>
              <a:ext uri="{FF2B5EF4-FFF2-40B4-BE49-F238E27FC236}">
                <a16:creationId xmlns="" xmlns:a16="http://schemas.microsoft.com/office/drawing/2014/main" id="{11EBC175-9B5F-4786-81D2-69A0B4C94983}"/>
              </a:ext>
            </a:extLst>
          </p:cNvPr>
          <p:cNvSpPr>
            <a:spLocks noGrp="1"/>
          </p:cNvSpPr>
          <p:nvPr>
            <p:ph idx="1"/>
          </p:nvPr>
        </p:nvSpPr>
        <p:spPr/>
        <p:txBody>
          <a:bodyPr/>
          <a:lstStyle/>
          <a:p>
            <a:r>
              <a:rPr lang="fr-FR" sz="2600" b="0" i="0" dirty="0" smtClean="0">
                <a:solidFill>
                  <a:srgbClr val="000000"/>
                </a:solidFill>
              </a:rPr>
              <a:t>Siège : Massachusetts USA.</a:t>
            </a:r>
          </a:p>
          <a:p>
            <a:r>
              <a:rPr lang="fr-FR" sz="2600" b="0" i="0" dirty="0" smtClean="0">
                <a:solidFill>
                  <a:srgbClr val="000000"/>
                </a:solidFill>
              </a:rPr>
              <a:t>Agence : Cameroun </a:t>
            </a:r>
          </a:p>
          <a:p>
            <a:r>
              <a:rPr lang="fr-FR" sz="2600" b="0" i="0" dirty="0" smtClean="0">
                <a:solidFill>
                  <a:srgbClr val="000000"/>
                </a:solidFill>
              </a:rPr>
              <a:t>E: </a:t>
            </a:r>
            <a:r>
              <a:rPr lang="fr-FR" sz="2600" b="0" i="0" dirty="0" smtClean="0">
                <a:solidFill>
                  <a:srgbClr val="000000"/>
                </a:solidFill>
                <a:hlinkClick r:id="rId2"/>
              </a:rPr>
              <a:t>contact@abssolutions101.net</a:t>
            </a:r>
          </a:p>
          <a:p>
            <a:r>
              <a:rPr lang="fr-FR" sz="2600" b="0" i="0" dirty="0" smtClean="0">
                <a:solidFill>
                  <a:srgbClr val="000000"/>
                </a:solidFill>
              </a:rPr>
              <a:t>P:  USA (001) 508-688-5599</a:t>
            </a:r>
          </a:p>
          <a:p>
            <a:r>
              <a:rPr lang="fr-FR" sz="2600" b="0" i="0" dirty="0" smtClean="0">
                <a:solidFill>
                  <a:srgbClr val="000000"/>
                </a:solidFill>
              </a:rPr>
              <a:t>P: CMR (237) 75-332-723</a:t>
            </a:r>
          </a:p>
          <a:p>
            <a:r>
              <a:rPr lang="fr-FR" sz="2600" b="0" i="0" dirty="0" smtClean="0">
                <a:solidFill>
                  <a:srgbClr val="000000"/>
                </a:solidFill>
              </a:rPr>
              <a:t>Site Web: </a:t>
            </a:r>
            <a:r>
              <a:rPr lang="fr-FR" sz="2600" b="0" i="0" dirty="0" smtClean="0">
                <a:solidFill>
                  <a:srgbClr val="000000"/>
                </a:solidFill>
                <a:hlinkClick r:id="rId3"/>
              </a:rPr>
              <a:t>www.abs-sms.net</a:t>
            </a:r>
          </a:p>
          <a:p>
            <a:r>
              <a:rPr lang="fr-FR" sz="2600" b="0" i="0" dirty="0" smtClean="0">
                <a:solidFill>
                  <a:srgbClr val="000000"/>
                </a:solidFill>
              </a:rPr>
              <a:t>Lien de la société : </a:t>
            </a:r>
            <a:r>
              <a:rPr lang="fr-FR" sz="2600" b="0" i="0" dirty="0" smtClean="0">
                <a:solidFill>
                  <a:srgbClr val="000000"/>
                </a:solidFill>
                <a:hlinkClick r:id="rId4"/>
              </a:rPr>
              <a:t>www.abssolutions101.net</a:t>
            </a:r>
          </a:p>
          <a:p>
            <a:endParaRPr lang="en-US" dirty="0"/>
          </a:p>
          <a:p>
            <a:pPr marL="0" indent="0">
              <a:buNone/>
            </a:pPr>
            <a:endParaRPr lang="en-US" dirty="0"/>
          </a:p>
        </p:txBody>
      </p:sp>
    </p:spTree>
    <p:extLst>
      <p:ext uri="{BB962C8B-B14F-4D97-AF65-F5344CB8AC3E}">
        <p14:creationId xmlns:p14="http://schemas.microsoft.com/office/powerpoint/2010/main" val="363711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34913B-2B77-46DA-9C90-C659FBB560DC}"/>
              </a:ext>
            </a:extLst>
          </p:cNvPr>
          <p:cNvSpPr>
            <a:spLocks noGrp="1"/>
          </p:cNvSpPr>
          <p:nvPr>
            <p:ph type="title"/>
          </p:nvPr>
        </p:nvSpPr>
        <p:spPr/>
        <p:txBody>
          <a:bodyPr/>
          <a:lstStyle/>
          <a:p>
            <a:r>
              <a:rPr lang="fr-FR" sz="5000" b="0" i="0" dirty="0" smtClean="0">
                <a:solidFill>
                  <a:srgbClr val="04617B"/>
                </a:solidFill>
              </a:rPr>
              <a:t>Merci</a:t>
            </a:r>
          </a:p>
        </p:txBody>
      </p:sp>
      <p:sp>
        <p:nvSpPr>
          <p:cNvPr id="3" name="Content Placeholder 2">
            <a:extLst>
              <a:ext uri="{FF2B5EF4-FFF2-40B4-BE49-F238E27FC236}">
                <a16:creationId xmlns="" xmlns:a16="http://schemas.microsoft.com/office/drawing/2014/main" id="{E7C1DC75-8AB3-4EE9-ADA4-56BDF3851D1B}"/>
              </a:ext>
            </a:extLst>
          </p:cNvPr>
          <p:cNvSpPr>
            <a:spLocks noGrp="1"/>
          </p:cNvSpPr>
          <p:nvPr>
            <p:ph idx="1"/>
          </p:nvPr>
        </p:nvSpPr>
        <p:spPr/>
        <p:txBody>
          <a:bodyPr/>
          <a:lstStyle/>
          <a:p>
            <a:pPr marL="0" indent="0">
              <a:buNone/>
            </a:pPr>
            <a:r>
              <a:rPr lang="fr-FR" sz="2600" b="0" i="0" dirty="0" smtClean="0">
                <a:solidFill>
                  <a:srgbClr val="000000"/>
                </a:solidFill>
              </a:rPr>
              <a:t>Merci de votre bienveillante attention. </a:t>
            </a:r>
            <a:r>
              <a:rPr lang="fr-FR" sz="2600" b="0" i="0" dirty="0" smtClean="0">
                <a:solidFill>
                  <a:srgbClr val="00B050"/>
                </a:solidFill>
              </a:rPr>
              <a:t> </a:t>
            </a:r>
            <a:r>
              <a:rPr lang="fr-FR" sz="2600" b="0" i="0" dirty="0" smtClean="0">
                <a:solidFill>
                  <a:srgbClr val="000000"/>
                </a:solidFill>
              </a:rPr>
              <a:t>Nous attendons avec impatience de pouvoir travailler avec vous.</a:t>
            </a:r>
          </a:p>
          <a:p>
            <a:pPr marL="0" indent="0">
              <a:buNone/>
            </a:pPr>
            <a:endParaRPr lang="en-US" dirty="0"/>
          </a:p>
          <a:p>
            <a:pPr marL="0" indent="0">
              <a:buNone/>
            </a:pPr>
            <a:r>
              <a:rPr lang="fr-FR" sz="2600" b="0" i="0" dirty="0" smtClean="0">
                <a:solidFill>
                  <a:srgbClr val="000000"/>
                </a:solidFill>
              </a:rPr>
              <a:t>ABS Solutions Inc</a:t>
            </a:r>
          </a:p>
          <a:p>
            <a:pPr marL="0" indent="0">
              <a:buNone/>
            </a:pPr>
            <a:r>
              <a:rPr lang="fr-FR" sz="2600" b="0" i="0" dirty="0" smtClean="0">
                <a:solidFill>
                  <a:srgbClr val="000000"/>
                </a:solidFill>
              </a:rPr>
              <a:t>Adieu les inquiétudes.</a:t>
            </a:r>
          </a:p>
        </p:txBody>
      </p:sp>
    </p:spTree>
    <p:extLst>
      <p:ext uri="{BB962C8B-B14F-4D97-AF65-F5344CB8AC3E}">
        <p14:creationId xmlns:p14="http://schemas.microsoft.com/office/powerpoint/2010/main" val="3339136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9B38FE9-9E66-4310-8A8A-FB6B7700C81C}"/>
              </a:ext>
            </a:extLst>
          </p:cNvPr>
          <p:cNvSpPr>
            <a:spLocks noGrp="1"/>
          </p:cNvSpPr>
          <p:nvPr>
            <p:ph type="title"/>
          </p:nvPr>
        </p:nvSpPr>
        <p:spPr>
          <a:xfrm>
            <a:off x="457200" y="381000"/>
            <a:ext cx="8229600" cy="914400"/>
          </a:xfrm>
        </p:spPr>
        <p:txBody>
          <a:bodyPr>
            <a:normAutofit/>
          </a:bodyPr>
          <a:lstStyle/>
          <a:p>
            <a:r>
              <a:rPr lang="fr-FR" sz="5000" b="0" i="0" dirty="0" smtClean="0">
                <a:solidFill>
                  <a:srgbClr val="04617B"/>
                </a:solidFill>
              </a:rPr>
              <a:t>ABS-SMS</a:t>
            </a:r>
          </a:p>
        </p:txBody>
      </p:sp>
      <p:sp>
        <p:nvSpPr>
          <p:cNvPr id="3" name="Content Placeholder 2">
            <a:extLst>
              <a:ext uri="{FF2B5EF4-FFF2-40B4-BE49-F238E27FC236}">
                <a16:creationId xmlns="" xmlns:a16="http://schemas.microsoft.com/office/drawing/2014/main" id="{4E5B6655-8693-490C-A5D6-C1D5EDD49902}"/>
              </a:ext>
            </a:extLst>
          </p:cNvPr>
          <p:cNvSpPr>
            <a:spLocks noGrp="1"/>
          </p:cNvSpPr>
          <p:nvPr>
            <p:ph idx="1"/>
          </p:nvPr>
        </p:nvSpPr>
        <p:spPr>
          <a:xfrm>
            <a:off x="457200" y="1447800"/>
            <a:ext cx="8229600" cy="4876800"/>
          </a:xfrm>
        </p:spPr>
        <p:txBody>
          <a:bodyPr>
            <a:normAutofit lnSpcReduction="10000"/>
          </a:bodyPr>
          <a:lstStyle/>
          <a:p>
            <a:r>
              <a:rPr lang="fr-FR" sz="2600" b="0" i="0" dirty="0" smtClean="0">
                <a:solidFill>
                  <a:srgbClr val="000000"/>
                </a:solidFill>
              </a:rPr>
              <a:t>ABS-SMS est un système de gestion scolaire ou encore un outil de gestion, de suivi, d'entretien, de planification et d'organisation de toutes les opérations et autres activités scolaires et académiques à partir d'un ordinateur ou un téléphone portable.</a:t>
            </a:r>
          </a:p>
          <a:p>
            <a:r>
              <a:rPr lang="fr-FR" sz="2600" b="0" i="0" dirty="0" smtClean="0">
                <a:solidFill>
                  <a:srgbClr val="000000"/>
                </a:solidFill>
              </a:rPr>
              <a:t>Il s'agit d'une application logicielle de pointe qui a été conçue pour répondre aux besoins de développement technologique et de connectivité en pleine mutation au 21</a:t>
            </a:r>
            <a:r>
              <a:rPr lang="fr-FR" sz="2600" b="0" i="0" baseline="30000" dirty="0" smtClean="0">
                <a:solidFill>
                  <a:srgbClr val="000000"/>
                </a:solidFill>
              </a:rPr>
              <a:t>ème</a:t>
            </a:r>
            <a:r>
              <a:rPr lang="fr-FR" sz="2600" b="0" i="0" dirty="0" smtClean="0">
                <a:solidFill>
                  <a:srgbClr val="000000"/>
                </a:solidFill>
              </a:rPr>
              <a:t> siècle.</a:t>
            </a:r>
          </a:p>
          <a:p>
            <a:r>
              <a:rPr lang="fr-FR" sz="2600" b="0" i="0" dirty="0" smtClean="0">
                <a:solidFill>
                  <a:srgbClr val="000000"/>
                </a:solidFill>
              </a:rPr>
              <a:t>La conception du système ABS-SMS permet une  interactivité entre l'administration scolaire, le personnel, les élèves et les parents.</a:t>
            </a:r>
          </a:p>
        </p:txBody>
      </p:sp>
    </p:spTree>
    <p:extLst>
      <p:ext uri="{BB962C8B-B14F-4D97-AF65-F5344CB8AC3E}">
        <p14:creationId xmlns:p14="http://schemas.microsoft.com/office/powerpoint/2010/main" val="719491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962D2B-FDDC-4AA6-9E58-EF0A12584C36}"/>
              </a:ext>
            </a:extLst>
          </p:cNvPr>
          <p:cNvSpPr>
            <a:spLocks noGrp="1"/>
          </p:cNvSpPr>
          <p:nvPr>
            <p:ph type="title"/>
          </p:nvPr>
        </p:nvSpPr>
        <p:spPr/>
        <p:txBody>
          <a:bodyPr/>
          <a:lstStyle/>
          <a:p>
            <a:r>
              <a:rPr lang="fr-FR" sz="5000" b="0" i="0" dirty="0" smtClean="0">
                <a:solidFill>
                  <a:srgbClr val="04617B"/>
                </a:solidFill>
              </a:rPr>
              <a:t>OBJECTIFS</a:t>
            </a:r>
          </a:p>
        </p:txBody>
      </p:sp>
      <p:sp>
        <p:nvSpPr>
          <p:cNvPr id="3" name="Content Placeholder 2">
            <a:extLst>
              <a:ext uri="{FF2B5EF4-FFF2-40B4-BE49-F238E27FC236}">
                <a16:creationId xmlns="" xmlns:a16="http://schemas.microsoft.com/office/drawing/2014/main" id="{72FFC71F-AE5F-4928-AC60-BEE0DE12A8AA}"/>
              </a:ext>
            </a:extLst>
          </p:cNvPr>
          <p:cNvSpPr>
            <a:spLocks noGrp="1"/>
          </p:cNvSpPr>
          <p:nvPr>
            <p:ph idx="1"/>
          </p:nvPr>
        </p:nvSpPr>
        <p:spPr/>
        <p:txBody>
          <a:bodyPr/>
          <a:lstStyle/>
          <a:p>
            <a:r>
              <a:rPr lang="fr-FR" sz="2600" b="0" i="0" dirty="0" smtClean="0">
                <a:solidFill>
                  <a:srgbClr val="000000"/>
                </a:solidFill>
              </a:rPr>
              <a:t>Améliorer la qualité de l'éducation.</a:t>
            </a:r>
          </a:p>
          <a:p>
            <a:r>
              <a:rPr lang="fr-FR" sz="2600" b="0" i="0" dirty="0" smtClean="0">
                <a:solidFill>
                  <a:srgbClr val="000000"/>
                </a:solidFill>
              </a:rPr>
              <a:t>Améliorer le rendement scolaire.</a:t>
            </a:r>
          </a:p>
          <a:p>
            <a:r>
              <a:rPr lang="fr-FR" sz="2600" b="0" i="0" dirty="0" smtClean="0">
                <a:solidFill>
                  <a:srgbClr val="000000"/>
                </a:solidFill>
              </a:rPr>
              <a:t>Améliorer la qualité de la santé.</a:t>
            </a:r>
          </a:p>
          <a:p>
            <a:r>
              <a:rPr lang="fr-FR" sz="2600" b="0" i="0" dirty="0" smtClean="0">
                <a:solidFill>
                  <a:srgbClr val="000000"/>
                </a:solidFill>
              </a:rPr>
              <a:t>Faire face aux problèmes de criminalité dans les établissements scolaires.</a:t>
            </a:r>
          </a:p>
          <a:p>
            <a:r>
              <a:rPr lang="fr-FR" sz="2600" b="0" i="0" dirty="0" smtClean="0">
                <a:solidFill>
                  <a:srgbClr val="000000"/>
                </a:solidFill>
              </a:rPr>
              <a:t>Faire acquérir les bonnes habitudes et les meilleures pratiques.</a:t>
            </a:r>
          </a:p>
          <a:p>
            <a:r>
              <a:rPr lang="fr-FR" sz="2600" b="0" i="0" dirty="0" smtClean="0">
                <a:solidFill>
                  <a:srgbClr val="000000"/>
                </a:solidFill>
              </a:rPr>
              <a:t>Garantir un meilleur avenir aux futurs dirigeants.</a:t>
            </a:r>
          </a:p>
        </p:txBody>
      </p:sp>
    </p:spTree>
    <p:extLst>
      <p:ext uri="{BB962C8B-B14F-4D97-AF65-F5344CB8AC3E}">
        <p14:creationId xmlns:p14="http://schemas.microsoft.com/office/powerpoint/2010/main" val="3660327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ctr"/>
            <a:r>
              <a:rPr lang="fr-FR" sz="5000" b="0" i="0" dirty="0" smtClean="0">
                <a:solidFill>
                  <a:srgbClr val="000000"/>
                </a:solidFill>
              </a:rPr>
              <a:t>PLAN</a:t>
            </a:r>
          </a:p>
        </p:txBody>
      </p:sp>
      <p:sp>
        <p:nvSpPr>
          <p:cNvPr id="3" name="Content Placeholder 2"/>
          <p:cNvSpPr>
            <a:spLocks noGrp="1"/>
          </p:cNvSpPr>
          <p:nvPr>
            <p:ph idx="1"/>
          </p:nvPr>
        </p:nvSpPr>
        <p:spPr>
          <a:xfrm>
            <a:off x="457200" y="1143000"/>
            <a:ext cx="8229600" cy="5638800"/>
          </a:xfrm>
        </p:spPr>
        <p:txBody>
          <a:bodyPr>
            <a:normAutofit/>
          </a:bodyPr>
          <a:lstStyle/>
          <a:p>
            <a:r>
              <a:rPr lang="fr-FR" sz="2600" b="0" i="0" dirty="0" smtClean="0">
                <a:solidFill>
                  <a:srgbClr val="000000"/>
                </a:solidFill>
              </a:rPr>
              <a:t>Activités académiques générales</a:t>
            </a:r>
          </a:p>
          <a:p>
            <a:pPr marL="0" indent="0">
              <a:buNone/>
            </a:pPr>
            <a:endParaRPr lang="fr-FR" dirty="0"/>
          </a:p>
          <a:p>
            <a:r>
              <a:rPr lang="fr-FR" sz="2600" b="0" i="0" dirty="0" smtClean="0">
                <a:solidFill>
                  <a:srgbClr val="000000"/>
                </a:solidFill>
              </a:rPr>
              <a:t>Causes principales</a:t>
            </a:r>
          </a:p>
          <a:p>
            <a:pPr marL="0" indent="0">
              <a:buNone/>
            </a:pPr>
            <a:endParaRPr lang="fr-FR" dirty="0"/>
          </a:p>
          <a:p>
            <a:r>
              <a:rPr lang="fr-FR" sz="2600" b="0" i="0" dirty="0" smtClean="0">
                <a:solidFill>
                  <a:srgbClr val="000000"/>
                </a:solidFill>
              </a:rPr>
              <a:t>Description du programme</a:t>
            </a:r>
          </a:p>
          <a:p>
            <a:pPr marL="0" indent="0">
              <a:buNone/>
            </a:pPr>
            <a:endParaRPr lang="fr-FR" dirty="0"/>
          </a:p>
          <a:p>
            <a:r>
              <a:rPr lang="fr-FR" sz="2600" b="0" i="0" dirty="0" smtClean="0">
                <a:solidFill>
                  <a:srgbClr val="000000"/>
                </a:solidFill>
              </a:rPr>
              <a:t>Cible principale</a:t>
            </a:r>
          </a:p>
          <a:p>
            <a:endParaRPr lang="fr-FR" dirty="0"/>
          </a:p>
          <a:p>
            <a:r>
              <a:rPr lang="fr-FR" sz="2600" b="0" i="0" dirty="0" smtClean="0">
                <a:solidFill>
                  <a:srgbClr val="000000"/>
                </a:solidFill>
              </a:rPr>
              <a:t>Acteurs clés</a:t>
            </a:r>
          </a:p>
          <a:p>
            <a:pPr marL="0" indent="0">
              <a:buNone/>
            </a:pPr>
            <a:endParaRPr lang="fr-FR" dirty="0"/>
          </a:p>
          <a:p>
            <a:r>
              <a:rPr lang="fr-FR" sz="2600" b="0" i="0" dirty="0" smtClean="0">
                <a:solidFill>
                  <a:srgbClr val="000000"/>
                </a:solidFill>
              </a:rPr>
              <a:t>Mise en œuvre et fonctionnement</a:t>
            </a:r>
          </a:p>
          <a:p>
            <a:pPr marL="0" indent="0">
              <a:buNone/>
            </a:pPr>
            <a:endParaRPr lang="en-US" dirty="0"/>
          </a:p>
        </p:txBody>
      </p:sp>
    </p:spTree>
    <p:extLst>
      <p:ext uri="{BB962C8B-B14F-4D97-AF65-F5344CB8AC3E}">
        <p14:creationId xmlns:p14="http://schemas.microsoft.com/office/powerpoint/2010/main" val="187732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pPr algn="ctr"/>
            <a:r>
              <a:rPr lang="fr-FR" sz="5000" b="0" i="0" dirty="0" smtClean="0">
                <a:solidFill>
                  <a:srgbClr val="7030A0"/>
                </a:solidFill>
              </a:rPr>
              <a:t>ACTIVITES SCOLAIRES</a:t>
            </a:r>
          </a:p>
        </p:txBody>
      </p:sp>
      <p:pic>
        <p:nvPicPr>
          <p:cNvPr id="1026" name="Picture 2" descr="C:\Users\admin\Pictures\fbk 2.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572000" y="1676400"/>
            <a:ext cx="4114800" cy="21336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admin\Pictures\index.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524000"/>
            <a:ext cx="3886200" cy="49530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admin\Pictures\fbk.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0" y="3979817"/>
            <a:ext cx="4038600" cy="25200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5661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9067800" cy="6858000"/>
          </a:xfrm>
        </p:spPr>
        <p:txBody>
          <a:bodyPr/>
          <a:lstStyle/>
          <a:p>
            <a:pPr marL="0" indent="0" algn="ctr">
              <a:buNone/>
            </a:pPr>
            <a:endParaRPr lang="en-US" dirty="0" smtClean="0"/>
          </a:p>
          <a:p>
            <a:pPr marL="0" indent="0" algn="ctr">
              <a:buNone/>
            </a:pPr>
            <a:r>
              <a:rPr lang="fr-FR" sz="2600" b="0" i="0" dirty="0" smtClean="0">
                <a:solidFill>
                  <a:srgbClr val="7030A0"/>
                </a:solidFill>
              </a:rPr>
              <a:t>CONTEXTE SCOLAIRE / ACTIVITES</a:t>
            </a:r>
          </a:p>
          <a:p>
            <a:endParaRPr lang="en-US" dirty="0" smtClean="0"/>
          </a:p>
          <a:p>
            <a:r>
              <a:rPr lang="fr-FR" sz="2600" b="0" i="0" dirty="0" smtClean="0">
                <a:solidFill>
                  <a:srgbClr val="000000"/>
                </a:solidFill>
              </a:rPr>
              <a:t>Apprenant.</a:t>
            </a:r>
          </a:p>
          <a:p>
            <a:r>
              <a:rPr lang="fr-FR" sz="2600" b="0" i="0" dirty="0" smtClean="0">
                <a:solidFill>
                  <a:srgbClr val="000000"/>
                </a:solidFill>
              </a:rPr>
              <a:t>Enseignant.</a:t>
            </a:r>
          </a:p>
          <a:p>
            <a:r>
              <a:rPr lang="fr-FR" sz="2600" b="0" i="0" dirty="0" smtClean="0">
                <a:solidFill>
                  <a:srgbClr val="000000"/>
                </a:solidFill>
              </a:rPr>
              <a:t>Administration.</a:t>
            </a:r>
          </a:p>
          <a:p>
            <a:r>
              <a:rPr lang="fr-FR" sz="2600" b="0" i="0" dirty="0" smtClean="0">
                <a:solidFill>
                  <a:srgbClr val="000000"/>
                </a:solidFill>
              </a:rPr>
              <a:t>Frais de scolarité.</a:t>
            </a:r>
          </a:p>
          <a:p>
            <a:r>
              <a:rPr lang="fr-FR" sz="2600" b="0" i="0" dirty="0" smtClean="0">
                <a:solidFill>
                  <a:srgbClr val="000000"/>
                </a:solidFill>
              </a:rPr>
              <a:t>Salle de classe.  </a:t>
            </a:r>
          </a:p>
          <a:p>
            <a:r>
              <a:rPr lang="fr-FR" sz="2600" b="0" i="0" dirty="0" smtClean="0">
                <a:solidFill>
                  <a:srgbClr val="000000"/>
                </a:solidFill>
              </a:rPr>
              <a:t>Programme d'études.</a:t>
            </a:r>
          </a:p>
          <a:p>
            <a:r>
              <a:rPr lang="fr-FR" sz="2600" b="0" i="0" dirty="0" smtClean="0">
                <a:solidFill>
                  <a:srgbClr val="000000"/>
                </a:solidFill>
              </a:rPr>
              <a:t>Evaluation (examen, test, présence et participation).</a:t>
            </a:r>
          </a:p>
          <a:p>
            <a:r>
              <a:rPr lang="fr-FR" sz="2600" b="0" i="0" dirty="0" smtClean="0">
                <a:solidFill>
                  <a:srgbClr val="000000"/>
                </a:solidFill>
              </a:rPr>
              <a:t>Suivi</a:t>
            </a:r>
          </a:p>
          <a:p>
            <a:r>
              <a:rPr lang="fr-FR" sz="2600" b="0" i="0" dirty="0" smtClean="0">
                <a:solidFill>
                  <a:srgbClr val="000000"/>
                </a:solidFill>
              </a:rPr>
              <a:t>Autre.</a:t>
            </a:r>
          </a:p>
          <a:p>
            <a:endParaRPr lang="en-US" dirty="0" smtClean="0"/>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3605127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lgn="ctr"/>
            <a:endParaRPr lang="en-US" dirty="0" smtClean="0"/>
          </a:p>
          <a:p>
            <a:pPr marL="0" indent="0" algn="ctr">
              <a:buNone/>
            </a:pPr>
            <a:r>
              <a:rPr lang="fr-FR" sz="2600" b="1" i="0" dirty="0" smtClean="0">
                <a:solidFill>
                  <a:srgbClr val="7030A0"/>
                </a:solidFill>
              </a:rPr>
              <a:t>ENONCE DU PROBLEME / CAUSE PRINCIPALE</a:t>
            </a:r>
          </a:p>
          <a:p>
            <a:pPr algn="just"/>
            <a:r>
              <a:rPr lang="fr-FR" sz="2600" b="0" i="0" dirty="0" smtClean="0">
                <a:solidFill>
                  <a:srgbClr val="000000"/>
                </a:solidFill>
              </a:rPr>
              <a:t>Notre société fait actuellement face à des taux élevés de criminalité qui sont en partie imputables aux mauvaises habitudes acquises à l'école par de nombreux jeunes apprenants. Il s'agit entre autres : </a:t>
            </a:r>
          </a:p>
          <a:p>
            <a:pPr marL="0" indent="0" algn="just">
              <a:buNone/>
            </a:pPr>
            <a:endParaRPr lang="en-US" dirty="0" smtClean="0"/>
          </a:p>
          <a:p>
            <a:pPr algn="just"/>
            <a:r>
              <a:rPr lang="fr-FR" sz="2800" b="0" i="0" dirty="0" smtClean="0">
                <a:solidFill>
                  <a:srgbClr val="000000"/>
                </a:solidFill>
              </a:rPr>
              <a:t>des mauvais rendements scolaires</a:t>
            </a:r>
          </a:p>
          <a:p>
            <a:pPr algn="just"/>
            <a:r>
              <a:rPr lang="fr-FR" sz="2800" b="0" i="0" dirty="0" smtClean="0">
                <a:solidFill>
                  <a:srgbClr val="000000"/>
                </a:solidFill>
              </a:rPr>
              <a:t>de la fraude aux examens et évaluations</a:t>
            </a:r>
          </a:p>
          <a:p>
            <a:pPr algn="just"/>
            <a:r>
              <a:rPr lang="fr-FR" sz="2800" b="0" i="0" dirty="0" smtClean="0">
                <a:solidFill>
                  <a:srgbClr val="000000"/>
                </a:solidFill>
              </a:rPr>
              <a:t>de l'absentéisme</a:t>
            </a:r>
          </a:p>
          <a:p>
            <a:pPr algn="just"/>
            <a:r>
              <a:rPr lang="fr-FR" sz="2800" b="0" i="0" dirty="0" smtClean="0">
                <a:solidFill>
                  <a:srgbClr val="000000"/>
                </a:solidFill>
              </a:rPr>
              <a:t>de la consommation de drogues illicites</a:t>
            </a:r>
          </a:p>
          <a:p>
            <a:pPr algn="just"/>
            <a:r>
              <a:rPr lang="fr-FR" sz="2800" b="0" i="0" dirty="0" smtClean="0">
                <a:solidFill>
                  <a:srgbClr val="000000"/>
                </a:solidFill>
              </a:rPr>
              <a:t>de la violence (intimidation, bagarres, agressions à l'arme blanche, activités de gangs).</a:t>
            </a:r>
          </a:p>
          <a:p>
            <a:pPr algn="just"/>
            <a:r>
              <a:rPr lang="fr-FR" sz="2800" b="0" i="0" dirty="0" smtClean="0">
                <a:solidFill>
                  <a:srgbClr val="000000"/>
                </a:solidFill>
              </a:rPr>
              <a:t>des abus sexuels</a:t>
            </a:r>
          </a:p>
          <a:p>
            <a:pPr algn="just"/>
            <a:r>
              <a:rPr lang="fr-FR" sz="2800" b="0" i="0" dirty="0" smtClean="0">
                <a:solidFill>
                  <a:srgbClr val="000000"/>
                </a:solidFill>
              </a:rPr>
              <a:t>des mauvais comportements en général</a:t>
            </a:r>
          </a:p>
          <a:p>
            <a:pPr algn="just"/>
            <a:r>
              <a:rPr lang="fr-FR" sz="2800" b="0" i="0" dirty="0" smtClean="0">
                <a:solidFill>
                  <a:srgbClr val="000000"/>
                </a:solidFill>
              </a:rPr>
              <a:t>Etc.</a:t>
            </a:r>
          </a:p>
          <a:p>
            <a:pPr algn="just"/>
            <a:endParaRPr lang="en-US" sz="2800" dirty="0" smtClean="0">
              <a:solidFill>
                <a:srgbClr val="FF0000"/>
              </a:solidFill>
            </a:endParaRPr>
          </a:p>
          <a:p>
            <a:pPr algn="just"/>
            <a:endParaRPr lang="en-US" sz="2800" dirty="0" smtClean="0">
              <a:solidFill>
                <a:srgbClr val="FF0000"/>
              </a:solidFill>
            </a:endParaRPr>
          </a:p>
          <a:p>
            <a:pPr algn="just"/>
            <a:endParaRPr lang="en-US" sz="2800" dirty="0" smtClean="0">
              <a:solidFill>
                <a:srgbClr val="FF0000"/>
              </a:solidFill>
            </a:endParaRPr>
          </a:p>
          <a:p>
            <a:pPr marL="0" indent="0" algn="just">
              <a:buNone/>
            </a:pPr>
            <a:endParaRPr lang="en-US" sz="2800" dirty="0" smtClean="0">
              <a:solidFill>
                <a:srgbClr val="FF0000"/>
              </a:solidFill>
            </a:endParaRPr>
          </a:p>
          <a:p>
            <a:pPr marL="0" indent="0" algn="just">
              <a:buNone/>
            </a:pPr>
            <a:endParaRPr lang="en-US" sz="2800" dirty="0" smtClean="0">
              <a:solidFill>
                <a:srgbClr val="FF0000"/>
              </a:solidFill>
            </a:endParaRPr>
          </a:p>
          <a:p>
            <a:pPr algn="just"/>
            <a:endParaRPr lang="en-US" dirty="0" smtClean="0">
              <a:solidFill>
                <a:srgbClr val="7030A0"/>
              </a:solidFill>
            </a:endParaRPr>
          </a:p>
          <a:p>
            <a:pPr algn="just"/>
            <a:endParaRPr lang="en-US" dirty="0" smtClean="0">
              <a:solidFill>
                <a:schemeClr val="tx1">
                  <a:lumMod val="95000"/>
                  <a:lumOff val="5000"/>
                </a:schemeClr>
              </a:solidFill>
            </a:endParaRPr>
          </a:p>
          <a:p>
            <a:pPr marL="0" indent="0" algn="just">
              <a:buNone/>
            </a:pPr>
            <a:endParaRPr lang="en-US" dirty="0">
              <a:solidFill>
                <a:srgbClr val="7030A0"/>
              </a:solidFill>
            </a:endParaRPr>
          </a:p>
        </p:txBody>
      </p:sp>
    </p:spTree>
    <p:extLst>
      <p:ext uri="{BB962C8B-B14F-4D97-AF65-F5344CB8AC3E}">
        <p14:creationId xmlns:p14="http://schemas.microsoft.com/office/powerpoint/2010/main" val="3489811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fontScale="85000" lnSpcReduction="10000"/>
          </a:bodyPr>
          <a:lstStyle/>
          <a:p>
            <a:pPr algn="just"/>
            <a:r>
              <a:rPr lang="fr-FR" sz="2600" b="0" i="0" dirty="0" smtClean="0">
                <a:solidFill>
                  <a:srgbClr val="000000"/>
                </a:solidFill>
              </a:rPr>
              <a:t>Ces habitudes se fondent dès l'école primaire;</a:t>
            </a:r>
          </a:p>
          <a:p>
            <a:pPr marL="0" indent="0" algn="just">
              <a:buNone/>
            </a:pPr>
            <a:endParaRPr lang="en-US" dirty="0" smtClean="0"/>
          </a:p>
          <a:p>
            <a:pPr algn="just"/>
            <a:r>
              <a:rPr lang="fr-FR" sz="2600" b="0" i="0" dirty="0" smtClean="0">
                <a:solidFill>
                  <a:srgbClr val="000000"/>
                </a:solidFill>
              </a:rPr>
              <a:t>Souvent, les élèves commencent à manquer des cours soit pour passer du temps avec des amis ou d'aller à des endroits inconnus ou simplement </a:t>
            </a:r>
            <a:r>
              <a:rPr lang="fr-FR" dirty="0" smtClean="0">
                <a:solidFill>
                  <a:srgbClr val="000000"/>
                </a:solidFill>
              </a:rPr>
              <a:t>pour</a:t>
            </a:r>
            <a:r>
              <a:rPr lang="fr-FR" sz="2600" b="0" i="0" dirty="0" smtClean="0">
                <a:solidFill>
                  <a:srgbClr val="000000"/>
                </a:solidFill>
              </a:rPr>
              <a:t> rester à la maison. Lorsque ces comportements sont négligés sous prétexte que «ce sont des enfants» et que ni l'administration scolaire, ni les enseignants ou encore moins les parents et/ou tuteurs ne sont informés en conséquence, le résultat est que ces jeunes finissent par développer une personnalité qui aura un impact négatif sur leurs rendements scolaires.</a:t>
            </a:r>
          </a:p>
          <a:p>
            <a:pPr marL="0" indent="0" algn="just">
              <a:buNone/>
            </a:pPr>
            <a:endParaRPr lang="en-US" dirty="0" smtClean="0"/>
          </a:p>
          <a:p>
            <a:pPr algn="just"/>
            <a:r>
              <a:rPr lang="fr-FR" sz="2600" b="0" i="0" dirty="0" smtClean="0">
                <a:solidFill>
                  <a:srgbClr val="000000"/>
                </a:solidFill>
              </a:rPr>
              <a:t>De plus, et en raison de la pression de leur camarades, certains apprenants se mettent à adopter des comportements déviants (abus sexuels, lesbianisme, homosexualité, etc.), qui peuvent contribuer de manière considérable au taux de mauvaises pratiques non seulement en milieu scolaire mais dans la société en général.</a:t>
            </a:r>
          </a:p>
          <a:p>
            <a:pPr marL="0" indent="0" algn="just">
              <a:buNone/>
            </a:pPr>
            <a:endParaRPr lang="en-US" dirty="0" smtClean="0"/>
          </a:p>
          <a:p>
            <a:pPr algn="just"/>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769109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sz="2600" b="0" i="0" dirty="0" smtClean="0"/>
              <a:t>Au vu de ce qui précède, force est de constater que si les informations sur les activités de l'apprenant à l'école sont constamment partagées entre l'administration, le personnel et les parents / tuteurs, il serait difficile, voire impossible, que les mauvais comportements perdurent car l'apprenant sera conscient qu'il / elle est étroitement surveillé.</a:t>
            </a:r>
          </a:p>
          <a:p>
            <a:r>
              <a:rPr lang="fr-FR" sz="2600" b="0" i="0" dirty="0" smtClean="0"/>
              <a:t>C'est à ce niveau que le programme ABS-SMS trouve tout son sens.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3361</TotalTime>
  <Words>1425</Words>
  <Application>Microsoft Office PowerPoint</Application>
  <PresentationFormat>On-screen Show (4:3)</PresentationFormat>
  <Paragraphs>131</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PROPOSITION DE CONCEPTION DE L'APPLICATION LOGICIELLE ABS-SMS </vt:lpstr>
      <vt:lpstr>ABS-SMS</vt:lpstr>
      <vt:lpstr>OBJECTIFS</vt:lpstr>
      <vt:lpstr>PLAN</vt:lpstr>
      <vt:lpstr>ACTIVITES SCOLAIRES</vt:lpstr>
      <vt:lpstr>PowerPoint Presentation</vt:lpstr>
      <vt:lpstr>PowerPoint Presentation</vt:lpstr>
      <vt:lpstr>PowerPoint Presentation</vt:lpstr>
      <vt:lpstr>PowerPoint Presentation</vt:lpstr>
      <vt:lpstr>Description du programme</vt:lpstr>
      <vt:lpstr>PowerPoint Presentation</vt:lpstr>
      <vt:lpstr>la triptyque santé-hygiène-salubrité</vt:lpstr>
      <vt:lpstr>Cible principale</vt:lpstr>
      <vt:lpstr>Les acteurs clés</vt:lpstr>
      <vt:lpstr>Mise en œuvre et fonctionnement</vt:lpstr>
      <vt:lpstr>Conclusion </vt:lpstr>
      <vt:lpstr>Contact </vt:lpstr>
      <vt:lpstr>Merci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Windows User</cp:lastModifiedBy>
  <cp:revision>122</cp:revision>
  <dcterms:created xsi:type="dcterms:W3CDTF">2020-03-13T10:41:39Z</dcterms:created>
  <dcterms:modified xsi:type="dcterms:W3CDTF">2020-08-10T17:27:29Z</dcterms:modified>
</cp:coreProperties>
</file>